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8"/>
  </p:notesMasterIdLst>
  <p:sldIdLst>
    <p:sldId id="271" r:id="rId3"/>
    <p:sldId id="258" r:id="rId4"/>
    <p:sldId id="327" r:id="rId5"/>
    <p:sldId id="278" r:id="rId6"/>
    <p:sldId id="337" r:id="rId7"/>
    <p:sldId id="351" r:id="rId8"/>
    <p:sldId id="353" r:id="rId9"/>
    <p:sldId id="348" r:id="rId10"/>
    <p:sldId id="352" r:id="rId11"/>
    <p:sldId id="339" r:id="rId12"/>
    <p:sldId id="349" r:id="rId13"/>
    <p:sldId id="340" r:id="rId14"/>
    <p:sldId id="350" r:id="rId15"/>
    <p:sldId id="342" r:id="rId16"/>
    <p:sldId id="272" r:id="rId17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FFFF"/>
    <a:srgbClr val="0099FF"/>
    <a:srgbClr val="FF0066"/>
    <a:srgbClr val="0000FF"/>
    <a:srgbClr val="75057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66" autoAdjust="0"/>
    <p:restoredTop sz="94521" autoAdjust="0"/>
  </p:normalViewPr>
  <p:slideViewPr>
    <p:cSldViewPr>
      <p:cViewPr varScale="1">
        <p:scale>
          <a:sx n="83" d="100"/>
          <a:sy n="83" d="100"/>
        </p:scale>
        <p:origin x="-392" y="-56"/>
      </p:cViewPr>
      <p:guideLst>
        <p:guide orient="horz" pos="16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每日必练</a:t>
              </a:r>
              <a:endParaRPr lang="zh-CN" altLang="en-US" sz="1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endParaRP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7504" y="195486"/>
            <a:ext cx="504000" cy="50405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11560" y="267494"/>
            <a:ext cx="1296144" cy="36004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6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rPr>
              <a:t>分层训练</a:t>
            </a:r>
            <a:endParaRPr lang="en-US" altLang="zh-CN" sz="1600" b="1" spc="5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少儿简体"/>
            </a:endParaRPr>
          </a:p>
        </p:txBody>
      </p:sp>
      <p:pic>
        <p:nvPicPr>
          <p:cNvPr id="15" name="图片 14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旧知唤醒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zh-CN" sz="1600" b="1" kern="1200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方正少儿简体"/>
                  <a:cs typeface="+mn-cs"/>
                </a:rPr>
                <a:t>随堂练习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tif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53525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8242" y="134712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件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0" name="组合 2"/>
          <p:cNvGrpSpPr/>
          <p:nvPr/>
        </p:nvGrpSpPr>
        <p:grpSpPr>
          <a:xfrm>
            <a:off x="2300380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练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13"/>
          <p:cNvGrpSpPr/>
          <p:nvPr/>
        </p:nvGrpSpPr>
        <p:grpSpPr>
          <a:xfrm>
            <a:off x="3572837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b="1" smtClean="0">
                  <a:solidFill>
                    <a:srgbClr val="FFC000"/>
                  </a:solidFill>
                </a:rPr>
                <a:t>习</a:t>
              </a:r>
              <a:endParaRPr lang="zh-CN" altLang="en-US" sz="5000" b="1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课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5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2475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707904" y="3075806"/>
            <a:ext cx="1956303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人教版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三年级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bldLvl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71472" y="571486"/>
            <a:ext cx="8072494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选一选。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(3)2020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年上半年有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A.181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B.182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C.184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(4)2021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年第一季度有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A.90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B.91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C.93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71934" y="1142990"/>
            <a:ext cx="78581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429124" y="2505579"/>
            <a:ext cx="78581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28596" y="1714494"/>
            <a:ext cx="278608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上图是某年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月份的月历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这个月是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月。</a:t>
            </a:r>
          </a:p>
        </p:txBody>
      </p:sp>
      <p:sp>
        <p:nvSpPr>
          <p:cNvPr id="7" name="矩形 6"/>
          <p:cNvSpPr/>
          <p:nvPr/>
        </p:nvSpPr>
        <p:spPr>
          <a:xfrm>
            <a:off x="285720" y="928676"/>
            <a:ext cx="7929618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我会填。</a:t>
            </a:r>
          </a:p>
        </p:txBody>
      </p:sp>
      <p:sp>
        <p:nvSpPr>
          <p:cNvPr id="14" name="矩形 13"/>
          <p:cNvSpPr/>
          <p:nvPr/>
        </p:nvSpPr>
        <p:spPr>
          <a:xfrm>
            <a:off x="1571604" y="3000378"/>
            <a:ext cx="85725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3786182" y="1214428"/>
          <a:ext cx="4714906" cy="2560320"/>
        </p:xfrm>
        <a:graphic>
          <a:graphicData uri="http://schemas.openxmlformats.org/drawingml/2006/table">
            <a:tbl>
              <a:tblPr/>
              <a:tblGrid>
                <a:gridCol w="673558"/>
                <a:gridCol w="673558"/>
                <a:gridCol w="673558"/>
                <a:gridCol w="673558"/>
                <a:gridCol w="673558"/>
                <a:gridCol w="673558"/>
                <a:gridCol w="673558"/>
              </a:tblGrid>
              <a:tr h="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日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三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四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五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六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6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7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8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10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11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12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13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14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15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16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17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18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19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20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21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22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23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24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25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26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27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28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29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30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28596" y="1428742"/>
            <a:ext cx="800105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儿童节是星期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这个月有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个星期零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(3)8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日是星期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18" name="矩形 17"/>
          <p:cNvSpPr/>
          <p:nvPr/>
        </p:nvSpPr>
        <p:spPr>
          <a:xfrm>
            <a:off x="714348" y="571486"/>
            <a:ext cx="7143800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我会填。</a:t>
            </a:r>
          </a:p>
        </p:txBody>
      </p:sp>
      <p:sp>
        <p:nvSpPr>
          <p:cNvPr id="6" name="矩形 5"/>
          <p:cNvSpPr/>
          <p:nvPr/>
        </p:nvSpPr>
        <p:spPr>
          <a:xfrm>
            <a:off x="3428992" y="1357304"/>
            <a:ext cx="85725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</a:t>
            </a:r>
          </a:p>
        </p:txBody>
      </p:sp>
      <p:sp>
        <p:nvSpPr>
          <p:cNvPr id="10" name="矩形 9"/>
          <p:cNvSpPr/>
          <p:nvPr/>
        </p:nvSpPr>
        <p:spPr>
          <a:xfrm>
            <a:off x="6286512" y="1428742"/>
            <a:ext cx="85725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28662" y="2076951"/>
            <a:ext cx="85725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571868" y="2071684"/>
            <a:ext cx="85725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500430" y="2714626"/>
            <a:ext cx="85725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六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9" grpId="0"/>
      <p:bldP spid="11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428596" y="714362"/>
            <a:ext cx="8215370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某地水稻播种的时间是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收割的时间是同年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你能算出水稻的生长期是多少天吗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6" name="矩形 5"/>
          <p:cNvSpPr/>
          <p:nvPr/>
        </p:nvSpPr>
        <p:spPr>
          <a:xfrm>
            <a:off x="214282" y="2000246"/>
            <a:ext cx="685804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月份水稻的生长天数为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31-5+1=27(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),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2844" y="2714626"/>
            <a:ext cx="900115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月份为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,7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月份为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31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,8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月份为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31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,9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月份为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1406" y="3404722"/>
            <a:ext cx="728667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月份水稻的生长天数为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16-1=15(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42844" y="4143386"/>
            <a:ext cx="771530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水稻的生长期为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27+30+31+31+30+15=164(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3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71472" y="714362"/>
            <a:ext cx="8059148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轩轩是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2004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29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日出生的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2005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年他过了几个生日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他再过生日应该是哪一年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13" name="矩形 12"/>
          <p:cNvSpPr/>
          <p:nvPr/>
        </p:nvSpPr>
        <p:spPr>
          <a:xfrm>
            <a:off x="1500166" y="2643188"/>
            <a:ext cx="557216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过了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个生日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再过生日是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2016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42204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 rot="20718769">
            <a:off x="2669878" y="1171198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971600" y="987574"/>
            <a:ext cx="1471878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6</a:t>
            </a:r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单元</a:t>
            </a:r>
            <a:endParaRPr lang="zh-CN" altLang="en-US" sz="28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059832" y="1635646"/>
            <a:ext cx="5616624" cy="7467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1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　年、月、日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4391025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28596" y="642924"/>
            <a:ext cx="809690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有关时间的单位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我们已经学过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秒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秒。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时经过了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小时。</a:t>
            </a:r>
          </a:p>
        </p:txBody>
      </p:sp>
      <p:sp>
        <p:nvSpPr>
          <p:cNvPr id="14" name="矩形 13"/>
          <p:cNvSpPr/>
          <p:nvPr/>
        </p:nvSpPr>
        <p:spPr>
          <a:xfrm>
            <a:off x="5786446" y="642924"/>
            <a:ext cx="92869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</a:t>
            </a:r>
          </a:p>
        </p:txBody>
      </p:sp>
      <p:sp>
        <p:nvSpPr>
          <p:cNvPr id="6" name="矩形 5"/>
          <p:cNvSpPr/>
          <p:nvPr/>
        </p:nvSpPr>
        <p:spPr>
          <a:xfrm>
            <a:off x="857224" y="1261582"/>
            <a:ext cx="92869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</a:p>
        </p:txBody>
      </p:sp>
      <p:sp>
        <p:nvSpPr>
          <p:cNvPr id="7" name="矩形 6"/>
          <p:cNvSpPr/>
          <p:nvPr/>
        </p:nvSpPr>
        <p:spPr>
          <a:xfrm>
            <a:off x="2500298" y="1285866"/>
            <a:ext cx="92869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秒</a:t>
            </a:r>
          </a:p>
        </p:txBody>
      </p:sp>
      <p:sp>
        <p:nvSpPr>
          <p:cNvPr id="8" name="矩形 7"/>
          <p:cNvSpPr/>
          <p:nvPr/>
        </p:nvSpPr>
        <p:spPr>
          <a:xfrm>
            <a:off x="4643438" y="1285866"/>
            <a:ext cx="92869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643042" y="1928808"/>
            <a:ext cx="92869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143372" y="2000246"/>
            <a:ext cx="92869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3600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143372" y="2786064"/>
            <a:ext cx="92869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57158" y="3643320"/>
            <a:ext cx="792961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算理回顾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】 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时、分、秒之间的进率是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2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经过的时间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结束时刻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开始时刻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857238"/>
            <a:ext cx="871543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160÷4=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480÷8=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320÷4=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180÷6=          350÷7=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260÷2=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450÷9=          360÷6=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390÷3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480÷4=          180÷2=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270÷3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</a:p>
        </p:txBody>
      </p:sp>
      <p:sp>
        <p:nvSpPr>
          <p:cNvPr id="4" name="矩形 3"/>
          <p:cNvSpPr/>
          <p:nvPr/>
        </p:nvSpPr>
        <p:spPr>
          <a:xfrm>
            <a:off x="1643042" y="1000114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</a:p>
        </p:txBody>
      </p:sp>
      <p:sp>
        <p:nvSpPr>
          <p:cNvPr id="5" name="矩形 4"/>
          <p:cNvSpPr/>
          <p:nvPr/>
        </p:nvSpPr>
        <p:spPr>
          <a:xfrm>
            <a:off x="4071934" y="1000114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</a:p>
        </p:txBody>
      </p:sp>
      <p:sp>
        <p:nvSpPr>
          <p:cNvPr id="6" name="矩形 5"/>
          <p:cNvSpPr/>
          <p:nvPr/>
        </p:nvSpPr>
        <p:spPr>
          <a:xfrm>
            <a:off x="6429388" y="1000114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</a:t>
            </a:r>
          </a:p>
        </p:txBody>
      </p:sp>
      <p:sp>
        <p:nvSpPr>
          <p:cNvPr id="8" name="矩形 7"/>
          <p:cNvSpPr/>
          <p:nvPr/>
        </p:nvSpPr>
        <p:spPr>
          <a:xfrm>
            <a:off x="1571604" y="1857370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</a:p>
        </p:txBody>
      </p:sp>
      <p:sp>
        <p:nvSpPr>
          <p:cNvPr id="9" name="矩形 8"/>
          <p:cNvSpPr/>
          <p:nvPr/>
        </p:nvSpPr>
        <p:spPr>
          <a:xfrm>
            <a:off x="4071934" y="1857370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</a:p>
        </p:txBody>
      </p:sp>
      <p:sp>
        <p:nvSpPr>
          <p:cNvPr id="16" name="矩形 15"/>
          <p:cNvSpPr/>
          <p:nvPr/>
        </p:nvSpPr>
        <p:spPr>
          <a:xfrm>
            <a:off x="6643702" y="1857370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130</a:t>
            </a:r>
          </a:p>
        </p:txBody>
      </p:sp>
      <p:sp>
        <p:nvSpPr>
          <p:cNvPr id="17" name="矩形 16"/>
          <p:cNvSpPr/>
          <p:nvPr/>
        </p:nvSpPr>
        <p:spPr>
          <a:xfrm>
            <a:off x="1714480" y="2714626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</a:p>
        </p:txBody>
      </p:sp>
      <p:sp>
        <p:nvSpPr>
          <p:cNvPr id="18" name="矩形 17"/>
          <p:cNvSpPr/>
          <p:nvPr/>
        </p:nvSpPr>
        <p:spPr>
          <a:xfrm>
            <a:off x="4071934" y="2714626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</a:p>
        </p:txBody>
      </p:sp>
      <p:sp>
        <p:nvSpPr>
          <p:cNvPr id="19" name="矩形 18"/>
          <p:cNvSpPr/>
          <p:nvPr/>
        </p:nvSpPr>
        <p:spPr>
          <a:xfrm>
            <a:off x="6643702" y="2714626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130</a:t>
            </a:r>
          </a:p>
        </p:txBody>
      </p:sp>
      <p:sp>
        <p:nvSpPr>
          <p:cNvPr id="20" name="矩形 19"/>
          <p:cNvSpPr/>
          <p:nvPr/>
        </p:nvSpPr>
        <p:spPr>
          <a:xfrm>
            <a:off x="1643042" y="3571882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120</a:t>
            </a:r>
          </a:p>
        </p:txBody>
      </p:sp>
      <p:sp>
        <p:nvSpPr>
          <p:cNvPr id="21" name="矩形 20"/>
          <p:cNvSpPr/>
          <p:nvPr/>
        </p:nvSpPr>
        <p:spPr>
          <a:xfrm>
            <a:off x="4143372" y="3571882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90</a:t>
            </a:r>
          </a:p>
        </p:txBody>
      </p:sp>
      <p:sp>
        <p:nvSpPr>
          <p:cNvPr id="22" name="矩形 21"/>
          <p:cNvSpPr/>
          <p:nvPr/>
        </p:nvSpPr>
        <p:spPr>
          <a:xfrm>
            <a:off x="6572264" y="3571882"/>
            <a:ext cx="71438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90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  <p:bldP spid="9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00034" y="642924"/>
            <a:ext cx="8059148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我会填。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一年有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这七个月有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是大月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这四个月有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是小月。</a:t>
            </a:r>
          </a:p>
        </p:txBody>
      </p:sp>
      <p:sp>
        <p:nvSpPr>
          <p:cNvPr id="4" name="矩形 3"/>
          <p:cNvSpPr/>
          <p:nvPr/>
        </p:nvSpPr>
        <p:spPr>
          <a:xfrm>
            <a:off x="2357422" y="1261582"/>
            <a:ext cx="121444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572000" y="1357304"/>
            <a:ext cx="242889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       三</a:t>
            </a:r>
          </a:p>
        </p:txBody>
      </p:sp>
      <p:sp>
        <p:nvSpPr>
          <p:cNvPr id="9" name="矩形 8"/>
          <p:cNvSpPr/>
          <p:nvPr/>
        </p:nvSpPr>
        <p:spPr>
          <a:xfrm>
            <a:off x="1000100" y="1928808"/>
            <a:ext cx="764386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       七       八        十     十二</a:t>
            </a:r>
          </a:p>
        </p:txBody>
      </p:sp>
      <p:sp>
        <p:nvSpPr>
          <p:cNvPr id="10" name="矩形 9"/>
          <p:cNvSpPr/>
          <p:nvPr/>
        </p:nvSpPr>
        <p:spPr>
          <a:xfrm>
            <a:off x="4714876" y="2571750"/>
            <a:ext cx="242889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        六</a:t>
            </a:r>
          </a:p>
        </p:txBody>
      </p:sp>
      <p:sp>
        <p:nvSpPr>
          <p:cNvPr id="11" name="矩形 10"/>
          <p:cNvSpPr/>
          <p:nvPr/>
        </p:nvSpPr>
        <p:spPr>
          <a:xfrm>
            <a:off x="1000100" y="3214692"/>
            <a:ext cx="264320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九      十一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00034" y="642924"/>
            <a:ext cx="805914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我会填。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全年有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闰年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全年有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通常每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年里有一个闰年。</a:t>
            </a:r>
          </a:p>
        </p:txBody>
      </p:sp>
      <p:sp>
        <p:nvSpPr>
          <p:cNvPr id="4" name="矩形 3"/>
          <p:cNvSpPr/>
          <p:nvPr/>
        </p:nvSpPr>
        <p:spPr>
          <a:xfrm>
            <a:off x="2571736" y="1285866"/>
            <a:ext cx="164307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28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429256" y="1285866"/>
            <a:ext cx="164307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365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57224" y="1928808"/>
            <a:ext cx="164307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29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714744" y="1928808"/>
            <a:ext cx="164307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366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500826" y="2005513"/>
            <a:ext cx="164307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00034" y="642924"/>
            <a:ext cx="8059148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我会填。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把下面的年份分类。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1800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1992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2000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2200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3060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1896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1760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3000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1986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1990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357158" y="1142990"/>
            <a:ext cx="850112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平年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:1800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　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2200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　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3000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　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1986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　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1990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</a:p>
        </p:txBody>
      </p:sp>
      <p:sp>
        <p:nvSpPr>
          <p:cNvPr id="13" name="矩形 12"/>
          <p:cNvSpPr/>
          <p:nvPr/>
        </p:nvSpPr>
        <p:spPr>
          <a:xfrm>
            <a:off x="500034" y="2214560"/>
            <a:ext cx="7572428" cy="12840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闰年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:1992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　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　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2016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　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3060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1896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　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1760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71472" y="602962"/>
            <a:ext cx="805914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选一选。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一个月中最多可以有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个星期日。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C.6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下列节日所在月份都是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天的是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元旦、教师节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国庆节、儿童节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劳动节、建军节</a:t>
            </a:r>
          </a:p>
        </p:txBody>
      </p:sp>
      <p:sp>
        <p:nvSpPr>
          <p:cNvPr id="9" name="矩形 8"/>
          <p:cNvSpPr/>
          <p:nvPr/>
        </p:nvSpPr>
        <p:spPr>
          <a:xfrm>
            <a:off x="4786314" y="1214428"/>
            <a:ext cx="128588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468640" y="2547466"/>
            <a:ext cx="96088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</TotalTime>
  <Words>493</Words>
  <Application>Microsoft Office PowerPoint</Application>
  <PresentationFormat>全屏显示(16:9)</PresentationFormat>
  <Paragraphs>136</Paragraphs>
  <Slides>15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17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327</cp:revision>
  <dcterms:created xsi:type="dcterms:W3CDTF">2018-12-06T02:32:00Z</dcterms:created>
  <dcterms:modified xsi:type="dcterms:W3CDTF">2021-01-03T10:04:24Z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